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9"/>
  </p:notesMasterIdLst>
  <p:sldIdLst>
    <p:sldId id="256" r:id="rId2"/>
    <p:sldId id="292" r:id="rId3"/>
    <p:sldId id="276" r:id="rId4"/>
    <p:sldId id="271" r:id="rId5"/>
    <p:sldId id="264" r:id="rId6"/>
    <p:sldId id="273" r:id="rId7"/>
    <p:sldId id="29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B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2423" autoAdjust="0"/>
  </p:normalViewPr>
  <p:slideViewPr>
    <p:cSldViewPr snapToGrid="0">
      <p:cViewPr varScale="1">
        <p:scale>
          <a:sx n="102" d="100"/>
          <a:sy n="102" d="100"/>
        </p:scale>
        <p:origin x="14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8421A-533F-4F87-9986-B18B7FC1CDE1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30EF11DC-F29F-409E-B1C7-43BCB0BB881F}">
      <dgm:prSet phldrT="[טקסט]" custT="1"/>
      <dgm:spPr/>
      <dgm:t>
        <a:bodyPr/>
        <a:lstStyle/>
        <a:p>
          <a:pPr rtl="1"/>
          <a:r>
            <a:rPr lang="he-IL" sz="1200" b="1" u="sng" dirty="0">
              <a:latin typeface="David" panose="020E0502060401010101" pitchFamily="34" charset="-79"/>
              <a:cs typeface="David" panose="020E0502060401010101" pitchFamily="34" charset="-79"/>
            </a:rPr>
            <a:t>טיוליות</a:t>
          </a:r>
          <a:r>
            <a:rPr lang="he-IL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he-IL" sz="1200" b="1" u="sng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למגוון סיורים בשטח, חוגי סיירות, לימודי </a:t>
          </a:r>
          <a:r>
            <a:rPr lang="he-IL" sz="1200" dirty="0" err="1">
              <a:latin typeface="David" panose="020E0502060401010101" pitchFamily="34" charset="-79"/>
              <a:cs typeface="David" panose="020E0502060401010101" pitchFamily="34" charset="-79"/>
            </a:rPr>
            <a:t>ארכירולוגיה</a:t>
          </a:r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, תיירות מדבר והסעות צבאיות</a:t>
          </a:r>
          <a:endParaRPr lang="he-IL" sz="1200" dirty="0"/>
        </a:p>
      </dgm:t>
    </dgm:pt>
    <dgm:pt modelId="{D3788C8C-8347-4B09-9D59-989A83525235}" type="parTrans" cxnId="{7238E50A-79E9-42CE-B883-542F57BD7160}">
      <dgm:prSet/>
      <dgm:spPr/>
      <dgm:t>
        <a:bodyPr/>
        <a:lstStyle/>
        <a:p>
          <a:pPr rtl="1"/>
          <a:endParaRPr lang="he-IL"/>
        </a:p>
      </dgm:t>
    </dgm:pt>
    <dgm:pt modelId="{5329D4DB-FF57-4CD4-816D-5E7A2D8B2726}" type="sibTrans" cxnId="{7238E50A-79E9-42CE-B883-542F57BD7160}">
      <dgm:prSet/>
      <dgm:spPr/>
      <dgm:t>
        <a:bodyPr/>
        <a:lstStyle/>
        <a:p>
          <a:pPr rtl="1"/>
          <a:endParaRPr lang="he-IL"/>
        </a:p>
      </dgm:t>
    </dgm:pt>
    <dgm:pt modelId="{D75DBE06-5F8C-42CF-A056-4BE474313FBB}" type="pres">
      <dgm:prSet presAssocID="{E1B8421A-533F-4F87-9986-B18B7FC1CDE1}" presName="Name0" presStyleCnt="0">
        <dgm:presLayoutVars>
          <dgm:chMax/>
          <dgm:chPref/>
          <dgm:dir/>
        </dgm:presLayoutVars>
      </dgm:prSet>
      <dgm:spPr/>
    </dgm:pt>
    <dgm:pt modelId="{67E2AFDA-410B-4783-9359-2B76A54568A8}" type="pres">
      <dgm:prSet presAssocID="{30EF11DC-F29F-409E-B1C7-43BCB0BB881F}" presName="composite" presStyleCnt="0">
        <dgm:presLayoutVars>
          <dgm:chMax val="1"/>
          <dgm:chPref val="1"/>
        </dgm:presLayoutVars>
      </dgm:prSet>
      <dgm:spPr/>
    </dgm:pt>
    <dgm:pt modelId="{07E0585C-90D4-4E6C-816D-02E30BB2584B}" type="pres">
      <dgm:prSet presAssocID="{30EF11DC-F29F-409E-B1C7-43BCB0BB881F}" presName="Accent" presStyleLbl="trAlignAcc1" presStyleIdx="0" presStyleCnt="1" custLinFactNeighborY="-334">
        <dgm:presLayoutVars>
          <dgm:chMax val="0"/>
          <dgm:chPref val="0"/>
        </dgm:presLayoutVars>
      </dgm:prSet>
      <dgm:spPr/>
    </dgm:pt>
    <dgm:pt modelId="{24FABE00-E36F-48E4-A3FB-529F7DD01D86}" type="pres">
      <dgm:prSet presAssocID="{30EF11DC-F29F-409E-B1C7-43BCB0BB881F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4F38AA3-BB53-4F00-ABEA-11FA13985C1C}" type="pres">
      <dgm:prSet presAssocID="{30EF11DC-F29F-409E-B1C7-43BCB0BB881F}" presName="ChildComposite" presStyleCnt="0"/>
      <dgm:spPr/>
    </dgm:pt>
    <dgm:pt modelId="{45BCDCED-03E2-4BF4-B227-48BAE037C9A0}" type="pres">
      <dgm:prSet presAssocID="{30EF11DC-F29F-409E-B1C7-43BCB0BB881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9D2F832-3D1B-447F-97D2-879BE0371025}" type="pres">
      <dgm:prSet presAssocID="{30EF11DC-F29F-409E-B1C7-43BCB0BB881F}" presName="Parent" presStyleLbl="revTx" presStyleIdx="0" presStyleCnt="1" custLinFactNeighborY="266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779C0AB-4857-4038-B9DE-A0796F3544D3}" type="presOf" srcId="{E1B8421A-533F-4F87-9986-B18B7FC1CDE1}" destId="{D75DBE06-5F8C-42CF-A056-4BE474313FBB}" srcOrd="0" destOrd="0" presId="urn:microsoft.com/office/officeart/2008/layout/CaptionedPictures"/>
    <dgm:cxn modelId="{7238E50A-79E9-42CE-B883-542F57BD7160}" srcId="{E1B8421A-533F-4F87-9986-B18B7FC1CDE1}" destId="{30EF11DC-F29F-409E-B1C7-43BCB0BB881F}" srcOrd="0" destOrd="0" parTransId="{D3788C8C-8347-4B09-9D59-989A83525235}" sibTransId="{5329D4DB-FF57-4CD4-816D-5E7A2D8B2726}"/>
    <dgm:cxn modelId="{FEC83219-C0CF-4E69-97DE-B3B6818D5DD7}" type="presOf" srcId="{30EF11DC-F29F-409E-B1C7-43BCB0BB881F}" destId="{39D2F832-3D1B-447F-97D2-879BE0371025}" srcOrd="0" destOrd="0" presId="urn:microsoft.com/office/officeart/2008/layout/CaptionedPictures"/>
    <dgm:cxn modelId="{1A5B3DF5-CEA0-4F49-8235-1E9042F20219}" type="presParOf" srcId="{D75DBE06-5F8C-42CF-A056-4BE474313FBB}" destId="{67E2AFDA-410B-4783-9359-2B76A54568A8}" srcOrd="0" destOrd="0" presId="urn:microsoft.com/office/officeart/2008/layout/CaptionedPictures"/>
    <dgm:cxn modelId="{72FCAF2B-FE1E-4764-9486-B8CE7041A5E7}" type="presParOf" srcId="{67E2AFDA-410B-4783-9359-2B76A54568A8}" destId="{07E0585C-90D4-4E6C-816D-02E30BB2584B}" srcOrd="0" destOrd="0" presId="urn:microsoft.com/office/officeart/2008/layout/CaptionedPictures"/>
    <dgm:cxn modelId="{66A9B55E-807A-44FA-9581-BA29D0D05DC5}" type="presParOf" srcId="{67E2AFDA-410B-4783-9359-2B76A54568A8}" destId="{24FABE00-E36F-48E4-A3FB-529F7DD01D86}" srcOrd="1" destOrd="0" presId="urn:microsoft.com/office/officeart/2008/layout/CaptionedPictures"/>
    <dgm:cxn modelId="{3EEEF877-5541-490D-9A93-BB10C823FA65}" type="presParOf" srcId="{67E2AFDA-410B-4783-9359-2B76A54568A8}" destId="{34F38AA3-BB53-4F00-ABEA-11FA13985C1C}" srcOrd="2" destOrd="0" presId="urn:microsoft.com/office/officeart/2008/layout/CaptionedPictures"/>
    <dgm:cxn modelId="{9760E97C-CC98-4053-A7BB-C359ED97185A}" type="presParOf" srcId="{34F38AA3-BB53-4F00-ABEA-11FA13985C1C}" destId="{45BCDCED-03E2-4BF4-B227-48BAE037C9A0}" srcOrd="0" destOrd="0" presId="urn:microsoft.com/office/officeart/2008/layout/CaptionedPictures"/>
    <dgm:cxn modelId="{5843E7A7-8F42-4FF1-B221-F42A101A9936}" type="presParOf" srcId="{34F38AA3-BB53-4F00-ABEA-11FA13985C1C}" destId="{39D2F832-3D1B-447F-97D2-879BE037102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843535-CE47-4045-A6CC-DDFD4F11A0A8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CC8789F7-3ADD-4416-8C71-945C399CCB41}" type="pres">
      <dgm:prSet presAssocID="{AF843535-CE47-4045-A6CC-DDFD4F11A0A8}" presName="Name0" presStyleCnt="0">
        <dgm:presLayoutVars>
          <dgm:dir/>
          <dgm:resizeHandles/>
        </dgm:presLayoutVars>
      </dgm:prSet>
      <dgm:spPr/>
    </dgm:pt>
  </dgm:ptLst>
  <dgm:cxnLst>
    <dgm:cxn modelId="{A81B653A-D82A-4812-9071-5A7B47D06909}" type="presOf" srcId="{AF843535-CE47-4045-A6CC-DDFD4F11A0A8}" destId="{CC8789F7-3ADD-4416-8C71-945C399CCB41}" srcOrd="0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0DA9C-97BE-45C1-8452-B4A3DDCDB522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FD098CBF-634A-47AB-8AD4-5A18484FECCB}">
      <dgm:prSet phldrT="[טקסט]" custT="1"/>
      <dgm:spPr/>
      <dgm:t>
        <a:bodyPr/>
        <a:lstStyle/>
        <a:p>
          <a:pPr algn="ctr" rtl="1"/>
          <a:r>
            <a:rPr lang="he-IL" sz="1300" b="1" u="sng" dirty="0">
              <a:latin typeface="David" panose="020E0502060401010101" pitchFamily="34" charset="-79"/>
              <a:cs typeface="David" panose="020E0502060401010101" pitchFamily="34" charset="-79"/>
            </a:rPr>
            <a:t>מיניבוס 14/16/19/23 מקומות ישיבה</a:t>
          </a:r>
          <a:endParaRPr lang="he-IL" sz="1300" u="sng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algn="r" rtl="1"/>
          <a:r>
            <a:rPr lang="he-IL" sz="1300" dirty="0">
              <a:latin typeface="David" panose="020E0502060401010101" pitchFamily="34" charset="-79"/>
              <a:cs typeface="David" panose="020E0502060401010101" pitchFamily="34" charset="-79"/>
            </a:rPr>
            <a:t>מאפשר לכל נוסע להרגיש בנוח . </a:t>
          </a:r>
          <a:br>
            <a:rPr lang="he-IL" sz="13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300" dirty="0">
              <a:latin typeface="David" panose="020E0502060401010101" pitchFamily="34" charset="-79"/>
              <a:cs typeface="David" panose="020E0502060401010101" pitchFamily="34" charset="-79"/>
            </a:rPr>
            <a:t>חוויה של פינוק הכוללת : </a:t>
          </a:r>
          <a:r>
            <a:rPr lang="en-US" sz="1300" dirty="0">
              <a:latin typeface="David" panose="020E0502060401010101" pitchFamily="34" charset="-79"/>
              <a:cs typeface="David" panose="020E0502060401010101" pitchFamily="34" charset="-79"/>
            </a:rPr>
            <a:t> DVD, </a:t>
          </a:r>
          <a:r>
            <a:rPr lang="he-IL" sz="1300" dirty="0">
              <a:latin typeface="David" panose="020E0502060401010101" pitchFamily="34" charset="-79"/>
              <a:cs typeface="David" panose="020E0502060401010101" pitchFamily="34" charset="-79"/>
            </a:rPr>
            <a:t>כסאות מפנקים , ותאורת לילה לכל נוסע. </a:t>
          </a:r>
          <a:br>
            <a:rPr lang="he-IL" sz="13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300" dirty="0">
              <a:latin typeface="David" panose="020E0502060401010101" pitchFamily="34" charset="-79"/>
              <a:cs typeface="David" panose="020E0502060401010101" pitchFamily="34" charset="-79"/>
            </a:rPr>
            <a:t>מיניבוס הנותן מגוון שירותים לטיולים, סיורים ואירועים לארגונים ומשפחות</a:t>
          </a:r>
          <a:endParaRPr lang="he-IL" sz="1300" dirty="0"/>
        </a:p>
      </dgm:t>
    </dgm:pt>
    <dgm:pt modelId="{DF0BE0FE-0B46-445E-9B47-47BD7A01012C}" type="parTrans" cxnId="{F3198696-E83E-449B-B353-DC84EF3438F7}">
      <dgm:prSet/>
      <dgm:spPr/>
      <dgm:t>
        <a:bodyPr/>
        <a:lstStyle/>
        <a:p>
          <a:pPr rtl="1"/>
          <a:endParaRPr lang="he-IL"/>
        </a:p>
      </dgm:t>
    </dgm:pt>
    <dgm:pt modelId="{D1C2115D-86C3-4376-9121-C4C3D616E3B6}" type="sibTrans" cxnId="{F3198696-E83E-449B-B353-DC84EF3438F7}">
      <dgm:prSet/>
      <dgm:spPr/>
      <dgm:t>
        <a:bodyPr/>
        <a:lstStyle/>
        <a:p>
          <a:pPr rtl="1"/>
          <a:endParaRPr lang="he-IL"/>
        </a:p>
      </dgm:t>
    </dgm:pt>
    <dgm:pt modelId="{FE886D9E-C955-4EA3-A921-48483BB142E5}" type="pres">
      <dgm:prSet presAssocID="{2290DA9C-97BE-45C1-8452-B4A3DDCDB522}" presName="Name0" presStyleCnt="0">
        <dgm:presLayoutVars>
          <dgm:chMax/>
          <dgm:chPref/>
          <dgm:dir/>
        </dgm:presLayoutVars>
      </dgm:prSet>
      <dgm:spPr/>
    </dgm:pt>
    <dgm:pt modelId="{14136453-44C5-4012-8EF5-10E80EEC1AF5}" type="pres">
      <dgm:prSet presAssocID="{FD098CBF-634A-47AB-8AD4-5A18484FECCB}" presName="composite" presStyleCnt="0">
        <dgm:presLayoutVars>
          <dgm:chMax val="1"/>
          <dgm:chPref val="1"/>
        </dgm:presLayoutVars>
      </dgm:prSet>
      <dgm:spPr/>
    </dgm:pt>
    <dgm:pt modelId="{5E6261EB-AD35-4158-9A15-93610924ED68}" type="pres">
      <dgm:prSet presAssocID="{FD098CBF-634A-47AB-8AD4-5A18484FECCB}" presName="Accent" presStyleLbl="trAlignAcc1" presStyleIdx="0" presStyleCnt="1">
        <dgm:presLayoutVars>
          <dgm:chMax val="0"/>
          <dgm:chPref val="0"/>
        </dgm:presLayoutVars>
      </dgm:prSet>
      <dgm:spPr/>
    </dgm:pt>
    <dgm:pt modelId="{4C37FF3B-E2FB-466C-A70B-08730C2D7C33}" type="pres">
      <dgm:prSet presAssocID="{FD098CBF-634A-47AB-8AD4-5A18484FECCB}" presName="Image" presStyleLbl="alignImgPlace1" presStyleIdx="0" presStyleCnt="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4B9540D2-6EED-480F-BFB0-28D5A2D48139}" type="pres">
      <dgm:prSet presAssocID="{FD098CBF-634A-47AB-8AD4-5A18484FECCB}" presName="ChildComposite" presStyleCnt="0"/>
      <dgm:spPr/>
    </dgm:pt>
    <dgm:pt modelId="{25A86D86-F8C6-4252-AE72-3E0B985BFE08}" type="pres">
      <dgm:prSet presAssocID="{FD098CBF-634A-47AB-8AD4-5A18484FECC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73E0425-9CEC-4039-B8FC-A9C5CE8C66E7}" type="pres">
      <dgm:prSet presAssocID="{FD098CBF-634A-47AB-8AD4-5A18484FECCB}" presName="Parent" presStyleLbl="revTx" presStyleIdx="0" presStyleCnt="1" custLinFactNeighborX="-480" custLinFactNeighborY="736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D7E40B0-9D88-4E50-B0DF-E424D3504EF6}" type="presOf" srcId="{2290DA9C-97BE-45C1-8452-B4A3DDCDB522}" destId="{FE886D9E-C955-4EA3-A921-48483BB142E5}" srcOrd="0" destOrd="0" presId="urn:microsoft.com/office/officeart/2008/layout/CaptionedPictures"/>
    <dgm:cxn modelId="{C9493624-4B30-4D6D-A8C4-0D757F5DC431}" type="presOf" srcId="{FD098CBF-634A-47AB-8AD4-5A18484FECCB}" destId="{173E0425-9CEC-4039-B8FC-A9C5CE8C66E7}" srcOrd="0" destOrd="0" presId="urn:microsoft.com/office/officeart/2008/layout/CaptionedPictures"/>
    <dgm:cxn modelId="{F3198696-E83E-449B-B353-DC84EF3438F7}" srcId="{2290DA9C-97BE-45C1-8452-B4A3DDCDB522}" destId="{FD098CBF-634A-47AB-8AD4-5A18484FECCB}" srcOrd="0" destOrd="0" parTransId="{DF0BE0FE-0B46-445E-9B47-47BD7A01012C}" sibTransId="{D1C2115D-86C3-4376-9121-C4C3D616E3B6}"/>
    <dgm:cxn modelId="{F894F75C-9A1C-4563-8D87-239D7588EF05}" type="presParOf" srcId="{FE886D9E-C955-4EA3-A921-48483BB142E5}" destId="{14136453-44C5-4012-8EF5-10E80EEC1AF5}" srcOrd="0" destOrd="0" presId="urn:microsoft.com/office/officeart/2008/layout/CaptionedPictures"/>
    <dgm:cxn modelId="{FC051E53-8701-42A5-AAC6-1DB512C0C18F}" type="presParOf" srcId="{14136453-44C5-4012-8EF5-10E80EEC1AF5}" destId="{5E6261EB-AD35-4158-9A15-93610924ED68}" srcOrd="0" destOrd="0" presId="urn:microsoft.com/office/officeart/2008/layout/CaptionedPictures"/>
    <dgm:cxn modelId="{75353687-D91E-4A71-9055-24084BD0E179}" type="presParOf" srcId="{14136453-44C5-4012-8EF5-10E80EEC1AF5}" destId="{4C37FF3B-E2FB-466C-A70B-08730C2D7C33}" srcOrd="1" destOrd="0" presId="urn:microsoft.com/office/officeart/2008/layout/CaptionedPictures"/>
    <dgm:cxn modelId="{C0ABAA05-5160-4EC5-A693-C1FBF12AB6A9}" type="presParOf" srcId="{14136453-44C5-4012-8EF5-10E80EEC1AF5}" destId="{4B9540D2-6EED-480F-BFB0-28D5A2D48139}" srcOrd="2" destOrd="0" presId="urn:microsoft.com/office/officeart/2008/layout/CaptionedPictures"/>
    <dgm:cxn modelId="{D5D0AAF2-45E4-4DD3-B97A-BB0AE3163155}" type="presParOf" srcId="{4B9540D2-6EED-480F-BFB0-28D5A2D48139}" destId="{25A86D86-F8C6-4252-AE72-3E0B985BFE08}" srcOrd="0" destOrd="0" presId="urn:microsoft.com/office/officeart/2008/layout/CaptionedPictures"/>
    <dgm:cxn modelId="{CA4D2CE5-DF27-4DEA-99D7-D88AA8F6F431}" type="presParOf" srcId="{4B9540D2-6EED-480F-BFB0-28D5A2D48139}" destId="{173E0425-9CEC-4039-B8FC-A9C5CE8C66E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E12458-12DB-4836-B1AB-92609615A5E1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45C815CE-AF8C-4896-B5EF-65E6F6C0CE7E}">
      <dgm:prSet phldrT="[טקסט]"/>
      <dgm:spPr/>
      <dgm:t>
        <a:bodyPr/>
        <a:lstStyle/>
        <a:p>
          <a:pPr rtl="1"/>
          <a:r>
            <a:rPr lang="he-IL" b="1" u="sng" dirty="0">
              <a:latin typeface="David" panose="020E0502060401010101" pitchFamily="34" charset="-79"/>
              <a:cs typeface="David" panose="020E0502060401010101" pitchFamily="34" charset="-79"/>
            </a:rPr>
            <a:t>אוטובוסים 53-60 מקומות ישיבה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ישיבה ברמה איכותית ומרווחות המשדרגת את רמת הנסיעה לנוחה ביותר.</a:t>
          </a:r>
          <a:b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באוטובוס </a:t>
          </a:r>
          <a:r>
            <a:rPr lang="en-US" dirty="0" err="1">
              <a:latin typeface="David" panose="020E0502060401010101" pitchFamily="34" charset="-79"/>
              <a:cs typeface="David" panose="020E0502060401010101" pitchFamily="34" charset="-79"/>
            </a:rPr>
            <a:t>wifi</a:t>
          </a:r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 ,מערכות מדיה ושמע</a:t>
          </a:r>
          <a:endParaRPr lang="he-IL" dirty="0"/>
        </a:p>
      </dgm:t>
    </dgm:pt>
    <dgm:pt modelId="{D26F888F-5EC7-4194-A2B1-BC81C16BB5EE}" type="parTrans" cxnId="{DF8E28E5-6647-463B-91CA-C85C48D60073}">
      <dgm:prSet/>
      <dgm:spPr/>
      <dgm:t>
        <a:bodyPr/>
        <a:lstStyle/>
        <a:p>
          <a:pPr rtl="1"/>
          <a:endParaRPr lang="he-IL"/>
        </a:p>
      </dgm:t>
    </dgm:pt>
    <dgm:pt modelId="{D017DE3B-CE5D-44AA-BF31-C271B108536F}" type="sibTrans" cxnId="{DF8E28E5-6647-463B-91CA-C85C48D60073}">
      <dgm:prSet/>
      <dgm:spPr/>
      <dgm:t>
        <a:bodyPr/>
        <a:lstStyle/>
        <a:p>
          <a:pPr rtl="1"/>
          <a:endParaRPr lang="he-IL"/>
        </a:p>
      </dgm:t>
    </dgm:pt>
    <dgm:pt modelId="{4998217A-C9B3-450F-8AA3-F5E739DC6870}" type="pres">
      <dgm:prSet presAssocID="{28E12458-12DB-4836-B1AB-92609615A5E1}" presName="Name0" presStyleCnt="0">
        <dgm:presLayoutVars>
          <dgm:chMax/>
          <dgm:chPref/>
          <dgm:dir/>
        </dgm:presLayoutVars>
      </dgm:prSet>
      <dgm:spPr/>
    </dgm:pt>
    <dgm:pt modelId="{C80028AC-B248-449E-8855-4C383C24ACA8}" type="pres">
      <dgm:prSet presAssocID="{45C815CE-AF8C-4896-B5EF-65E6F6C0CE7E}" presName="composite" presStyleCnt="0">
        <dgm:presLayoutVars>
          <dgm:chMax val="1"/>
          <dgm:chPref val="1"/>
        </dgm:presLayoutVars>
      </dgm:prSet>
      <dgm:spPr/>
    </dgm:pt>
    <dgm:pt modelId="{554252DB-C42F-4CA5-85B8-B40D5CF55975}" type="pres">
      <dgm:prSet presAssocID="{45C815CE-AF8C-4896-B5EF-65E6F6C0CE7E}" presName="Accent" presStyleLbl="trAlignAcc1" presStyleIdx="0" presStyleCnt="1">
        <dgm:presLayoutVars>
          <dgm:chMax val="0"/>
          <dgm:chPref val="0"/>
        </dgm:presLayoutVars>
      </dgm:prSet>
      <dgm:spPr/>
    </dgm:pt>
    <dgm:pt modelId="{2D1A3691-5568-4337-BEE0-F655FACD0C6B}" type="pres">
      <dgm:prSet presAssocID="{45C815CE-AF8C-4896-B5EF-65E6F6C0CE7E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2C607AF-8797-46BC-9517-81248739306B}" type="pres">
      <dgm:prSet presAssocID="{45C815CE-AF8C-4896-B5EF-65E6F6C0CE7E}" presName="ChildComposite" presStyleCnt="0"/>
      <dgm:spPr/>
    </dgm:pt>
    <dgm:pt modelId="{5F254049-EE46-4B70-9D7F-84CC5A9C1D48}" type="pres">
      <dgm:prSet presAssocID="{45C815CE-AF8C-4896-B5EF-65E6F6C0CE7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312F59B-F7D8-4519-9A0B-7E422996EAA6}" type="pres">
      <dgm:prSet presAssocID="{45C815CE-AF8C-4896-B5EF-65E6F6C0CE7E}" presName="Parent" presStyleLbl="revTx" presStyleIdx="0" presStyleCnt="1" custLinFactNeighborY="347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F8E28E5-6647-463B-91CA-C85C48D60073}" srcId="{28E12458-12DB-4836-B1AB-92609615A5E1}" destId="{45C815CE-AF8C-4896-B5EF-65E6F6C0CE7E}" srcOrd="0" destOrd="0" parTransId="{D26F888F-5EC7-4194-A2B1-BC81C16BB5EE}" sibTransId="{D017DE3B-CE5D-44AA-BF31-C271B108536F}"/>
    <dgm:cxn modelId="{FC249C72-9760-4F50-95B1-72BB23C38AE8}" type="presOf" srcId="{45C815CE-AF8C-4896-B5EF-65E6F6C0CE7E}" destId="{1312F59B-F7D8-4519-9A0B-7E422996EAA6}" srcOrd="0" destOrd="0" presId="urn:microsoft.com/office/officeart/2008/layout/CaptionedPictures"/>
    <dgm:cxn modelId="{58AA60EC-4561-4218-BFD2-007C04F584C4}" type="presOf" srcId="{28E12458-12DB-4836-B1AB-92609615A5E1}" destId="{4998217A-C9B3-450F-8AA3-F5E739DC6870}" srcOrd="0" destOrd="0" presId="urn:microsoft.com/office/officeart/2008/layout/CaptionedPictures"/>
    <dgm:cxn modelId="{E66D2E93-7275-4224-A3F9-CE0674DB756E}" type="presParOf" srcId="{4998217A-C9B3-450F-8AA3-F5E739DC6870}" destId="{C80028AC-B248-449E-8855-4C383C24ACA8}" srcOrd="0" destOrd="0" presId="urn:microsoft.com/office/officeart/2008/layout/CaptionedPictures"/>
    <dgm:cxn modelId="{81BB702B-BB41-4991-A787-AC647F14E37F}" type="presParOf" srcId="{C80028AC-B248-449E-8855-4C383C24ACA8}" destId="{554252DB-C42F-4CA5-85B8-B40D5CF55975}" srcOrd="0" destOrd="0" presId="urn:microsoft.com/office/officeart/2008/layout/CaptionedPictures"/>
    <dgm:cxn modelId="{AD028094-3724-46E9-AE94-A2E3BD550DB2}" type="presParOf" srcId="{C80028AC-B248-449E-8855-4C383C24ACA8}" destId="{2D1A3691-5568-4337-BEE0-F655FACD0C6B}" srcOrd="1" destOrd="0" presId="urn:microsoft.com/office/officeart/2008/layout/CaptionedPictures"/>
    <dgm:cxn modelId="{F77D322A-FA87-4646-B58D-CC0E02CDEEA5}" type="presParOf" srcId="{C80028AC-B248-449E-8855-4C383C24ACA8}" destId="{62C607AF-8797-46BC-9517-81248739306B}" srcOrd="2" destOrd="0" presId="urn:microsoft.com/office/officeart/2008/layout/CaptionedPictures"/>
    <dgm:cxn modelId="{98331A69-7469-4B6A-A70B-0764C25A7A99}" type="presParOf" srcId="{62C607AF-8797-46BC-9517-81248739306B}" destId="{5F254049-EE46-4B70-9D7F-84CC5A9C1D48}" srcOrd="0" destOrd="0" presId="urn:microsoft.com/office/officeart/2008/layout/CaptionedPictures"/>
    <dgm:cxn modelId="{438D61DC-EA8C-4238-9213-BC006C858274}" type="presParOf" srcId="{62C607AF-8797-46BC-9517-81248739306B}" destId="{1312F59B-F7D8-4519-9A0B-7E422996EAA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A4A525-FDFE-41AA-8F40-F6E6A926087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CF3DD95A-C46E-4359-A025-E5CEC9E6E26C}">
      <dgm:prSet phldrT="[טקסט]"/>
      <dgm:spPr/>
      <dgm:t>
        <a:bodyPr/>
        <a:lstStyle/>
        <a:p>
          <a:pPr algn="ctr" rtl="1"/>
          <a:r>
            <a:rPr lang="he-IL" b="1" u="sng" dirty="0">
              <a:latin typeface="David" panose="020E0502060401010101" pitchFamily="34" charset="-79"/>
              <a:cs typeface="David" panose="020E0502060401010101" pitchFamily="34" charset="-79"/>
            </a:rPr>
            <a:t>מעלונים - רכב הסעת נכים ובעלי מוגבלויות</a:t>
          </a:r>
          <a:endParaRPr lang="he-IL" u="sng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algn="r"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מעלונים רכב הסעות לנכים ובעלי מוגבלויות מאובזר בציוד מיוחד : </a:t>
          </a:r>
          <a:b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• מעלית חשמלית , </a:t>
          </a:r>
          <a:r>
            <a:rPr lang="he-IL" dirty="0" err="1">
              <a:latin typeface="David" panose="020E0502060401010101" pitchFamily="34" charset="-79"/>
              <a:cs typeface="David" panose="020E0502060401010101" pitchFamily="34" charset="-79"/>
            </a:rPr>
            <a:t>מדרה</a:t>
          </a:r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 מונגשת נמוכה </a:t>
          </a:r>
          <a:b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• פתח שמאפשר מעבר </a:t>
          </a:r>
          <a:r>
            <a:rPr lang="he-IL" dirty="0" err="1">
              <a:latin typeface="David" panose="020E0502060401010101" pitchFamily="34" charset="-79"/>
              <a:cs typeface="David" panose="020E0502060401010101" pitchFamily="34" charset="-79"/>
            </a:rPr>
            <a:t>לכסא</a:t>
          </a:r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 גלגלים</a:t>
          </a:r>
          <a:b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• מעקה בטיחות </a:t>
          </a:r>
          <a:b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• מקומות ישיבה למלווים.                                       </a:t>
          </a:r>
          <a:endParaRPr lang="he-IL" dirty="0"/>
        </a:p>
      </dgm:t>
    </dgm:pt>
    <dgm:pt modelId="{ED5D1160-62A4-4C67-A83B-6004FB137C3E}" type="parTrans" cxnId="{4331A3E7-CFB3-4D83-BDD6-C0B50D2FBDFA}">
      <dgm:prSet/>
      <dgm:spPr/>
      <dgm:t>
        <a:bodyPr/>
        <a:lstStyle/>
        <a:p>
          <a:pPr rtl="1"/>
          <a:endParaRPr lang="he-IL"/>
        </a:p>
      </dgm:t>
    </dgm:pt>
    <dgm:pt modelId="{CFF47248-AE15-4D35-9AC4-7A12F43F5B60}" type="sibTrans" cxnId="{4331A3E7-CFB3-4D83-BDD6-C0B50D2FBDFA}">
      <dgm:prSet/>
      <dgm:spPr/>
      <dgm:t>
        <a:bodyPr/>
        <a:lstStyle/>
        <a:p>
          <a:pPr rtl="1"/>
          <a:endParaRPr lang="he-IL"/>
        </a:p>
      </dgm:t>
    </dgm:pt>
    <dgm:pt modelId="{632D25A4-2493-4315-A6C7-2B23CD2063D0}" type="pres">
      <dgm:prSet presAssocID="{CCA4A525-FDFE-41AA-8F40-F6E6A926087F}" presName="Name0" presStyleCnt="0">
        <dgm:presLayoutVars>
          <dgm:chMax/>
          <dgm:chPref/>
          <dgm:dir/>
        </dgm:presLayoutVars>
      </dgm:prSet>
      <dgm:spPr/>
    </dgm:pt>
    <dgm:pt modelId="{11ECEEF2-8543-4123-B14F-4DE1C32382AE}" type="pres">
      <dgm:prSet presAssocID="{CF3DD95A-C46E-4359-A025-E5CEC9E6E26C}" presName="composite" presStyleCnt="0">
        <dgm:presLayoutVars>
          <dgm:chMax val="1"/>
          <dgm:chPref val="1"/>
        </dgm:presLayoutVars>
      </dgm:prSet>
      <dgm:spPr/>
    </dgm:pt>
    <dgm:pt modelId="{B360FE87-43C0-4153-8FC1-EADDA0D41F84}" type="pres">
      <dgm:prSet presAssocID="{CF3DD95A-C46E-4359-A025-E5CEC9E6E26C}" presName="Accent" presStyleLbl="trAlignAcc1" presStyleIdx="0" presStyleCnt="1" custScaleY="104108" custLinFactNeighborY="-1416">
        <dgm:presLayoutVars>
          <dgm:chMax val="0"/>
          <dgm:chPref val="0"/>
        </dgm:presLayoutVars>
      </dgm:prSet>
      <dgm:spPr>
        <a:ln w="19050">
          <a:solidFill>
            <a:schemeClr val="tx2"/>
          </a:solidFill>
        </a:ln>
      </dgm:spPr>
    </dgm:pt>
    <dgm:pt modelId="{03E97979-C6DA-4DDD-8C50-E2591301ACC6}" type="pres">
      <dgm:prSet presAssocID="{CF3DD95A-C46E-4359-A025-E5CEC9E6E26C}" presName="Image" presStyleLbl="alignImgPlace1" presStyleIdx="0" presStyleCnt="1" custLinFactNeighborY="-364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ACEF414-3E9C-4D89-B647-2F0CE709D8E5}" type="pres">
      <dgm:prSet presAssocID="{CF3DD95A-C46E-4359-A025-E5CEC9E6E26C}" presName="ChildComposite" presStyleCnt="0"/>
      <dgm:spPr/>
    </dgm:pt>
    <dgm:pt modelId="{CEEE1803-CE64-4FA6-9764-2D4B3FCF598D}" type="pres">
      <dgm:prSet presAssocID="{CF3DD95A-C46E-4359-A025-E5CEC9E6E26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224643-94AB-4FBE-AB1A-CA89F02FA1B9}" type="pres">
      <dgm:prSet presAssocID="{CF3DD95A-C46E-4359-A025-E5CEC9E6E26C}" presName="Parent" presStyleLbl="revTx" presStyleIdx="0" presStyleCnt="1" custLinFactNeighborY="668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561E5A2-015B-4F39-85E9-140D2E986676}" type="presOf" srcId="{CF3DD95A-C46E-4359-A025-E5CEC9E6E26C}" destId="{BC224643-94AB-4FBE-AB1A-CA89F02FA1B9}" srcOrd="0" destOrd="0" presId="urn:microsoft.com/office/officeart/2008/layout/CaptionedPictures"/>
    <dgm:cxn modelId="{33F4326A-F7C1-44E2-AC68-059B3A78C881}" type="presOf" srcId="{CCA4A525-FDFE-41AA-8F40-F6E6A926087F}" destId="{632D25A4-2493-4315-A6C7-2B23CD2063D0}" srcOrd="0" destOrd="0" presId="urn:microsoft.com/office/officeart/2008/layout/CaptionedPictures"/>
    <dgm:cxn modelId="{4331A3E7-CFB3-4D83-BDD6-C0B50D2FBDFA}" srcId="{CCA4A525-FDFE-41AA-8F40-F6E6A926087F}" destId="{CF3DD95A-C46E-4359-A025-E5CEC9E6E26C}" srcOrd="0" destOrd="0" parTransId="{ED5D1160-62A4-4C67-A83B-6004FB137C3E}" sibTransId="{CFF47248-AE15-4D35-9AC4-7A12F43F5B60}"/>
    <dgm:cxn modelId="{531CEF5E-3C6D-4411-9AC3-3823E65DDDA9}" type="presParOf" srcId="{632D25A4-2493-4315-A6C7-2B23CD2063D0}" destId="{11ECEEF2-8543-4123-B14F-4DE1C32382AE}" srcOrd="0" destOrd="0" presId="urn:microsoft.com/office/officeart/2008/layout/CaptionedPictures"/>
    <dgm:cxn modelId="{BEC3E5AB-A360-40CB-A9BA-9AD3226624EA}" type="presParOf" srcId="{11ECEEF2-8543-4123-B14F-4DE1C32382AE}" destId="{B360FE87-43C0-4153-8FC1-EADDA0D41F84}" srcOrd="0" destOrd="0" presId="urn:microsoft.com/office/officeart/2008/layout/CaptionedPictures"/>
    <dgm:cxn modelId="{0AE7A663-42FC-4AA2-9873-4FA2EFDECFF8}" type="presParOf" srcId="{11ECEEF2-8543-4123-B14F-4DE1C32382AE}" destId="{03E97979-C6DA-4DDD-8C50-E2591301ACC6}" srcOrd="1" destOrd="0" presId="urn:microsoft.com/office/officeart/2008/layout/CaptionedPictures"/>
    <dgm:cxn modelId="{441867EB-1A2E-4867-90B7-5D10BA8EF872}" type="presParOf" srcId="{11ECEEF2-8543-4123-B14F-4DE1C32382AE}" destId="{2ACEF414-3E9C-4D89-B647-2F0CE709D8E5}" srcOrd="2" destOrd="0" presId="urn:microsoft.com/office/officeart/2008/layout/CaptionedPictures"/>
    <dgm:cxn modelId="{DE3CD07E-4623-4D35-9231-74E3C77097E1}" type="presParOf" srcId="{2ACEF414-3E9C-4D89-B647-2F0CE709D8E5}" destId="{CEEE1803-CE64-4FA6-9764-2D4B3FCF598D}" srcOrd="0" destOrd="0" presId="urn:microsoft.com/office/officeart/2008/layout/CaptionedPictures"/>
    <dgm:cxn modelId="{E2723C4A-672E-4B96-863B-2E6541C0F95E}" type="presParOf" srcId="{2ACEF414-3E9C-4D89-B647-2F0CE709D8E5}" destId="{BC224643-94AB-4FBE-AB1A-CA89F02FA1B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0585C-90D4-4E6C-816D-02E30BB2584B}">
      <dsp:nvSpPr>
        <dsp:cNvPr id="0" name=""/>
        <dsp:cNvSpPr/>
      </dsp:nvSpPr>
      <dsp:spPr>
        <a:xfrm>
          <a:off x="678104" y="0"/>
          <a:ext cx="2254642" cy="26525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FABE00-E36F-48E4-A3FB-529F7DD01D86}">
      <dsp:nvSpPr>
        <dsp:cNvPr id="0" name=""/>
        <dsp:cNvSpPr/>
      </dsp:nvSpPr>
      <dsp:spPr>
        <a:xfrm>
          <a:off x="790837" y="107397"/>
          <a:ext cx="2029177" cy="17241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D2F832-3D1B-447F-97D2-879BE0371025}">
      <dsp:nvSpPr>
        <dsp:cNvPr id="0" name=""/>
        <dsp:cNvSpPr/>
      </dsp:nvSpPr>
      <dsp:spPr>
        <a:xfrm>
          <a:off x="790837" y="1850585"/>
          <a:ext cx="2029177" cy="716180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u="sng" kern="1200" dirty="0">
              <a:latin typeface="David" panose="020E0502060401010101" pitchFamily="34" charset="-79"/>
              <a:cs typeface="David" panose="020E0502060401010101" pitchFamily="34" charset="-79"/>
            </a:rPr>
            <a:t>טיוליות</a:t>
          </a:r>
          <a:r>
            <a:rPr lang="he-IL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he-IL" sz="1200" b="1" u="sng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>
              <a:latin typeface="David" panose="020E0502060401010101" pitchFamily="34" charset="-79"/>
              <a:cs typeface="David" panose="020E0502060401010101" pitchFamily="34" charset="-79"/>
            </a:rPr>
            <a:t>למגוון סיורים בשטח, חוגי סיירות, לימודי </a:t>
          </a:r>
          <a:r>
            <a:rPr lang="he-IL" sz="1200" kern="1200" dirty="0" err="1">
              <a:latin typeface="David" panose="020E0502060401010101" pitchFamily="34" charset="-79"/>
              <a:cs typeface="David" panose="020E0502060401010101" pitchFamily="34" charset="-79"/>
            </a:rPr>
            <a:t>ארכירולוגיה</a:t>
          </a:r>
          <a:r>
            <a:rPr lang="he-IL" sz="1200" kern="1200" dirty="0">
              <a:latin typeface="David" panose="020E0502060401010101" pitchFamily="34" charset="-79"/>
              <a:cs typeface="David" panose="020E0502060401010101" pitchFamily="34" charset="-79"/>
            </a:rPr>
            <a:t>, תיירות מדבר והסעות צבאיות</a:t>
          </a:r>
          <a:endParaRPr lang="he-IL" sz="1200" kern="1200" dirty="0"/>
        </a:p>
      </dsp:txBody>
      <dsp:txXfrm>
        <a:off x="790837" y="1850585"/>
        <a:ext cx="2029177" cy="716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261EB-AD35-4158-9A15-93610924ED68}">
      <dsp:nvSpPr>
        <dsp:cNvPr id="0" name=""/>
        <dsp:cNvSpPr/>
      </dsp:nvSpPr>
      <dsp:spPr>
        <a:xfrm>
          <a:off x="1164709" y="1846"/>
          <a:ext cx="3211465" cy="37781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37FF3B-E2FB-466C-A70B-08730C2D7C33}">
      <dsp:nvSpPr>
        <dsp:cNvPr id="0" name=""/>
        <dsp:cNvSpPr/>
      </dsp:nvSpPr>
      <dsp:spPr>
        <a:xfrm>
          <a:off x="1325283" y="152974"/>
          <a:ext cx="2890318" cy="245582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3E0425-9CEC-4039-B8FC-A9C5CE8C66E7}">
      <dsp:nvSpPr>
        <dsp:cNvPr id="0" name=""/>
        <dsp:cNvSpPr/>
      </dsp:nvSpPr>
      <dsp:spPr>
        <a:xfrm>
          <a:off x="1311409" y="2683952"/>
          <a:ext cx="2890318" cy="1020112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u="sng" kern="1200" dirty="0">
              <a:latin typeface="David" panose="020E0502060401010101" pitchFamily="34" charset="-79"/>
              <a:cs typeface="David" panose="020E0502060401010101" pitchFamily="34" charset="-79"/>
            </a:rPr>
            <a:t>מיניבוס 14/16/19/23 מקומות ישיבה</a:t>
          </a:r>
          <a:endParaRPr lang="he-IL" sz="1300" u="sng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>
              <a:latin typeface="David" panose="020E0502060401010101" pitchFamily="34" charset="-79"/>
              <a:cs typeface="David" panose="020E0502060401010101" pitchFamily="34" charset="-79"/>
            </a:rPr>
            <a:t>מאפשר לכל נוסע להרגיש בנוח . </a:t>
          </a:r>
          <a:br>
            <a:rPr lang="he-IL" sz="1300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300" kern="1200" dirty="0">
              <a:latin typeface="David" panose="020E0502060401010101" pitchFamily="34" charset="-79"/>
              <a:cs typeface="David" panose="020E0502060401010101" pitchFamily="34" charset="-79"/>
            </a:rPr>
            <a:t>חוויה של פינוק הכוללת : </a:t>
          </a:r>
          <a:r>
            <a:rPr lang="en-US" sz="1300" kern="1200" dirty="0">
              <a:latin typeface="David" panose="020E0502060401010101" pitchFamily="34" charset="-79"/>
              <a:cs typeface="David" panose="020E0502060401010101" pitchFamily="34" charset="-79"/>
            </a:rPr>
            <a:t> DVD, </a:t>
          </a:r>
          <a:r>
            <a:rPr lang="he-IL" sz="1300" kern="1200" dirty="0">
              <a:latin typeface="David" panose="020E0502060401010101" pitchFamily="34" charset="-79"/>
              <a:cs typeface="David" panose="020E0502060401010101" pitchFamily="34" charset="-79"/>
            </a:rPr>
            <a:t>כסאות מפנקים , ותאורת לילה לכל נוסע. </a:t>
          </a:r>
          <a:br>
            <a:rPr lang="he-IL" sz="1300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300" kern="1200" dirty="0">
              <a:latin typeface="David" panose="020E0502060401010101" pitchFamily="34" charset="-79"/>
              <a:cs typeface="David" panose="020E0502060401010101" pitchFamily="34" charset="-79"/>
            </a:rPr>
            <a:t>מיניבוס הנותן מגוון שירותים לטיולים, סיורים ואירועים לארגונים ומשפחות</a:t>
          </a:r>
          <a:endParaRPr lang="he-IL" sz="1300" kern="1200" dirty="0"/>
        </a:p>
      </dsp:txBody>
      <dsp:txXfrm>
        <a:off x="1311409" y="2683952"/>
        <a:ext cx="2890318" cy="1020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52DB-C42F-4CA5-85B8-B40D5CF55975}">
      <dsp:nvSpPr>
        <dsp:cNvPr id="0" name=""/>
        <dsp:cNvSpPr/>
      </dsp:nvSpPr>
      <dsp:spPr>
        <a:xfrm>
          <a:off x="0" y="996666"/>
          <a:ext cx="3730614" cy="43889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1A3691-5568-4337-BEE0-F655FACD0C6B}">
      <dsp:nvSpPr>
        <dsp:cNvPr id="0" name=""/>
        <dsp:cNvSpPr/>
      </dsp:nvSpPr>
      <dsp:spPr>
        <a:xfrm>
          <a:off x="186530" y="1172224"/>
          <a:ext cx="3357552" cy="28528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12F59B-F7D8-4519-9A0B-7E422996EAA6}">
      <dsp:nvSpPr>
        <dsp:cNvPr id="0" name=""/>
        <dsp:cNvSpPr/>
      </dsp:nvSpPr>
      <dsp:spPr>
        <a:xfrm>
          <a:off x="186530" y="4066167"/>
          <a:ext cx="3357552" cy="1185018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u="sng" kern="1200" dirty="0">
              <a:latin typeface="David" panose="020E0502060401010101" pitchFamily="34" charset="-79"/>
              <a:cs typeface="David" panose="020E0502060401010101" pitchFamily="34" charset="-79"/>
            </a:rPr>
            <a:t>אוטובוסים 53-60 מקומות ישיבה</a:t>
          </a:r>
          <a:endParaRPr lang="he-IL" sz="17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>
              <a:latin typeface="David" panose="020E0502060401010101" pitchFamily="34" charset="-79"/>
              <a:cs typeface="David" panose="020E0502060401010101" pitchFamily="34" charset="-79"/>
            </a:rPr>
            <a:t>ישיבה ברמה איכותית ומרווחות המשדרגת את רמת הנסיעה לנוחה ביותר.</a:t>
          </a:r>
          <a:br>
            <a:rPr lang="he-IL" sz="1700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700" kern="1200" dirty="0">
              <a:latin typeface="David" panose="020E0502060401010101" pitchFamily="34" charset="-79"/>
              <a:cs typeface="David" panose="020E0502060401010101" pitchFamily="34" charset="-79"/>
            </a:rPr>
            <a:t>באוטובוס </a:t>
          </a:r>
          <a:r>
            <a:rPr lang="en-US" sz="1700" kern="1200" dirty="0" err="1">
              <a:latin typeface="David" panose="020E0502060401010101" pitchFamily="34" charset="-79"/>
              <a:cs typeface="David" panose="020E0502060401010101" pitchFamily="34" charset="-79"/>
            </a:rPr>
            <a:t>wifi</a:t>
          </a:r>
          <a:r>
            <a:rPr lang="he-IL" sz="1700" kern="1200" dirty="0">
              <a:latin typeface="David" panose="020E0502060401010101" pitchFamily="34" charset="-79"/>
              <a:cs typeface="David" panose="020E0502060401010101" pitchFamily="34" charset="-79"/>
            </a:rPr>
            <a:t> ,מערכות מדיה ושמע</a:t>
          </a:r>
          <a:endParaRPr lang="he-IL" sz="1700" kern="1200" dirty="0"/>
        </a:p>
      </dsp:txBody>
      <dsp:txXfrm>
        <a:off x="186530" y="4066167"/>
        <a:ext cx="3357552" cy="1185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0FE87-43C0-4153-8FC1-EADDA0D41F84}">
      <dsp:nvSpPr>
        <dsp:cNvPr id="0" name=""/>
        <dsp:cNvSpPr/>
      </dsp:nvSpPr>
      <dsp:spPr>
        <a:xfrm>
          <a:off x="0" y="236976"/>
          <a:ext cx="3288812" cy="40281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97979-C6DA-4DDD-8C50-E2591301ACC6}">
      <dsp:nvSpPr>
        <dsp:cNvPr id="0" name=""/>
        <dsp:cNvSpPr/>
      </dsp:nvSpPr>
      <dsp:spPr>
        <a:xfrm>
          <a:off x="164440" y="434459"/>
          <a:ext cx="2959930" cy="25149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24643-94AB-4FBE-AB1A-CA89F02FA1B9}">
      <dsp:nvSpPr>
        <dsp:cNvPr id="0" name=""/>
        <dsp:cNvSpPr/>
      </dsp:nvSpPr>
      <dsp:spPr>
        <a:xfrm>
          <a:off x="164440" y="3110847"/>
          <a:ext cx="2959930" cy="1044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u="sng" kern="1200" dirty="0">
              <a:latin typeface="David" panose="020E0502060401010101" pitchFamily="34" charset="-79"/>
              <a:cs typeface="David" panose="020E0502060401010101" pitchFamily="34" charset="-79"/>
            </a:rPr>
            <a:t>מעלונים - רכב הסעת נכים ובעלי מוגבלויות</a:t>
          </a:r>
          <a:endParaRPr lang="he-IL" sz="1100" u="sng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>
              <a:latin typeface="David" panose="020E0502060401010101" pitchFamily="34" charset="-79"/>
              <a:cs typeface="David" panose="020E0502060401010101" pitchFamily="34" charset="-79"/>
            </a:rPr>
            <a:t>מעלונים רכב הסעות לנכים ובעלי מוגבלויות מאובזר בציוד מיוחד : </a:t>
          </a:r>
          <a:br>
            <a:rPr lang="he-IL" sz="1100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100" kern="1200" dirty="0">
              <a:latin typeface="David" panose="020E0502060401010101" pitchFamily="34" charset="-79"/>
              <a:cs typeface="David" panose="020E0502060401010101" pitchFamily="34" charset="-79"/>
            </a:rPr>
            <a:t>• מעלית חשמלית , </a:t>
          </a:r>
          <a:r>
            <a:rPr lang="he-IL" sz="1100" kern="1200" dirty="0" err="1">
              <a:latin typeface="David" panose="020E0502060401010101" pitchFamily="34" charset="-79"/>
              <a:cs typeface="David" panose="020E0502060401010101" pitchFamily="34" charset="-79"/>
            </a:rPr>
            <a:t>מדרה</a:t>
          </a:r>
          <a:r>
            <a:rPr lang="he-IL" sz="1100" kern="1200" dirty="0">
              <a:latin typeface="David" panose="020E0502060401010101" pitchFamily="34" charset="-79"/>
              <a:cs typeface="David" panose="020E0502060401010101" pitchFamily="34" charset="-79"/>
            </a:rPr>
            <a:t> מונגשת נמוכה </a:t>
          </a:r>
          <a:br>
            <a:rPr lang="he-IL" sz="1100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100" kern="1200" dirty="0">
              <a:latin typeface="David" panose="020E0502060401010101" pitchFamily="34" charset="-79"/>
              <a:cs typeface="David" panose="020E0502060401010101" pitchFamily="34" charset="-79"/>
            </a:rPr>
            <a:t>• פתח שמאפשר מעבר </a:t>
          </a:r>
          <a:r>
            <a:rPr lang="he-IL" sz="1100" kern="1200" dirty="0" err="1">
              <a:latin typeface="David" panose="020E0502060401010101" pitchFamily="34" charset="-79"/>
              <a:cs typeface="David" panose="020E0502060401010101" pitchFamily="34" charset="-79"/>
            </a:rPr>
            <a:t>לכסא</a:t>
          </a:r>
          <a:r>
            <a:rPr lang="he-IL" sz="1100" kern="1200" dirty="0">
              <a:latin typeface="David" panose="020E0502060401010101" pitchFamily="34" charset="-79"/>
              <a:cs typeface="David" panose="020E0502060401010101" pitchFamily="34" charset="-79"/>
            </a:rPr>
            <a:t> גלגלים</a:t>
          </a:r>
          <a:br>
            <a:rPr lang="he-IL" sz="1100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100" kern="1200" dirty="0">
              <a:latin typeface="David" panose="020E0502060401010101" pitchFamily="34" charset="-79"/>
              <a:cs typeface="David" panose="020E0502060401010101" pitchFamily="34" charset="-79"/>
            </a:rPr>
            <a:t>• מעקה בטיחות </a:t>
          </a:r>
          <a:br>
            <a:rPr lang="he-IL" sz="1100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100" kern="1200" dirty="0">
              <a:latin typeface="David" panose="020E0502060401010101" pitchFamily="34" charset="-79"/>
              <a:cs typeface="David" panose="020E0502060401010101" pitchFamily="34" charset="-79"/>
            </a:rPr>
            <a:t>• מקומות ישיבה למלווים.                                       </a:t>
          </a:r>
          <a:endParaRPr lang="he-IL" sz="1100" kern="1200" dirty="0"/>
        </a:p>
      </dsp:txBody>
      <dsp:txXfrm>
        <a:off x="164440" y="3110847"/>
        <a:ext cx="2959930" cy="1044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000B51-A8B3-49DD-8F11-823C38C33E27}" type="datetimeFigureOut">
              <a:rPr lang="he-IL" smtClean="0"/>
              <a:t>ו'/טבת/תשפ"ה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05C184-80B8-43E1-94C5-A384E6DB36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720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5C184-80B8-43E1-94C5-A384E6DB363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2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184-80B8-43E1-94C5-A384E6DB3633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260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6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0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42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9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6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3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42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3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0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2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1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9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7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6" cy="388077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90"/>
            <a:ext cx="4184034" cy="388077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8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6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9" cy="1320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8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8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90"/>
            <a:ext cx="859666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חנן הסעות בירושל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71" y="-117384"/>
            <a:ext cx="7683131" cy="13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42" y="1367155"/>
            <a:ext cx="7976351" cy="5282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2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15"/>
          <p:cNvSpPr>
            <a:spLocks noGrp="1"/>
          </p:cNvSpPr>
          <p:nvPr>
            <p:ph type="title"/>
          </p:nvPr>
        </p:nvSpPr>
        <p:spPr>
          <a:xfrm>
            <a:off x="4360662" y="88376"/>
            <a:ext cx="3008859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 anchor="t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e-IL" b="1" u="sng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עץ מבנה</a:t>
            </a:r>
            <a:endParaRPr lang="he-IL" b="1" u="sng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4797688" y="921069"/>
            <a:ext cx="6104808" cy="5347072"/>
            <a:chOff x="3525112" y="289333"/>
            <a:chExt cx="4076818" cy="2726382"/>
          </a:xfrm>
        </p:grpSpPr>
        <p:sp>
          <p:nvSpPr>
            <p:cNvPr id="45" name="מלבן מעוגל 44"/>
            <p:cNvSpPr/>
            <p:nvPr/>
          </p:nvSpPr>
          <p:spPr>
            <a:xfrm>
              <a:off x="4994876" y="2434159"/>
              <a:ext cx="1098171" cy="5815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3525112" y="289333"/>
              <a:ext cx="1448523" cy="6313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83163" y="317034"/>
              <a:ext cx="1330847" cy="7375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+mj-cs"/>
                </a:rPr>
                <a:t>בעלי החברה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+mj-cs"/>
                </a:rPr>
                <a:t>חנן </a:t>
              </a:r>
              <a:r>
                <a:rPr kumimoji="0" lang="he-IL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+mj-cs"/>
                </a:rPr>
                <a:t>אזולאי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+mj-cs"/>
                </a:rPr>
                <a:t>שרון </a:t>
              </a:r>
              <a:r>
                <a:rPr kumimoji="0" lang="he-IL" sz="2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+mj-cs"/>
                </a:rPr>
                <a:t>בצלאלי</a:t>
              </a:r>
              <a:endPara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+mj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10205" y="2414369"/>
              <a:ext cx="1077975" cy="5414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cs typeface="+mj-cs"/>
                </a:rPr>
                <a:t>סדרנים</a:t>
              </a:r>
              <a:endPara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cs typeface="+mj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cs typeface="+mj-cs"/>
                </a:rPr>
                <a:t>רמי </a:t>
              </a:r>
              <a:r>
                <a:rPr kumimoji="0" lang="he-IL" sz="15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cs typeface="+mj-cs"/>
                </a:rPr>
                <a:t>תורקיה</a:t>
              </a:r>
              <a:endParaRPr kumimoji="0" lang="he-IL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cs typeface="+mj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cs typeface="+mj-cs"/>
                </a:rPr>
                <a:t>רפי דהן</a:t>
              </a:r>
            </a:p>
            <a:p>
              <a:pPr lvl="0" algn="ctr"/>
              <a:r>
                <a:rPr kumimoji="0" lang="he-IL" sz="1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cs typeface="+mj-cs"/>
                </a:rPr>
                <a:t>אייל </a:t>
              </a:r>
              <a:r>
                <a:rPr lang="he-IL" sz="1500" dirty="0">
                  <a:solidFill>
                    <a:prstClr val="black"/>
                  </a:solidFill>
                  <a:latin typeface="David" panose="020E0502060401010101" pitchFamily="34" charset="-79"/>
                  <a:cs typeface="+mj-cs"/>
                </a:rPr>
                <a:t>חנוך</a:t>
              </a:r>
              <a:r>
                <a:rPr lang="he-IL" sz="1500" b="1" dirty="0">
                  <a:solidFill>
                    <a:prstClr val="black"/>
                  </a:solidFill>
                  <a:latin typeface="David" panose="020E0502060401010101" pitchFamily="34" charset="-79"/>
                  <a:cs typeface="+mj-cs"/>
                </a:rPr>
                <a:t>- הזמנות</a:t>
              </a:r>
              <a:endParaRPr kumimoji="0" lang="he-I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cs typeface="+mj-c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537181" y="2501374"/>
              <a:ext cx="1064749" cy="2040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340809" y="2423323"/>
              <a:ext cx="1085601" cy="4707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+mj-cs"/>
                </a:rPr>
                <a:t>כספים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+mj-cs"/>
                </a:rPr>
                <a:t/>
              </a:r>
              <a:b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+mj-cs"/>
                </a:rPr>
              </a:br>
              <a:r>
                <a:rPr kumimoji="0" lang="he-IL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+mj-cs"/>
                </a:rPr>
                <a:t>והנה"ח ראשית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+mj-cs"/>
                </a:rPr>
                <a:t>אסתר </a:t>
              </a:r>
              <a:r>
                <a:rPr kumimoji="0" lang="he-IL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+mj-cs"/>
                </a:rPr>
                <a:t>וייזר</a:t>
              </a:r>
              <a:endParaRPr kumimoji="0" lang="he-I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+mj-cs"/>
              </a:endParaRPr>
            </a:p>
          </p:txBody>
        </p:sp>
      </p:grpSp>
      <p:pic>
        <p:nvPicPr>
          <p:cNvPr id="83" name="Picture 2" descr="חנן הסעות בירושלי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48" y="6337321"/>
            <a:ext cx="2772238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מלבן מעוגל 18"/>
          <p:cNvSpPr/>
          <p:nvPr/>
        </p:nvSpPr>
        <p:spPr>
          <a:xfrm>
            <a:off x="8993497" y="5113915"/>
            <a:ext cx="1644455" cy="11405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5060172" y="5116843"/>
            <a:ext cx="1644455" cy="11405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3081792" y="5110979"/>
            <a:ext cx="1644455" cy="11405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99">
            <a:extLst>
              <a:ext uri="{FF2B5EF4-FFF2-40B4-BE49-F238E27FC236}">
                <a16:creationId xmlns:a16="http://schemas.microsoft.com/office/drawing/2014/main" id="{081FD0AF-1FD7-4A6D-AAB3-6AD6D3949665}"/>
              </a:ext>
            </a:extLst>
          </p:cNvPr>
          <p:cNvSpPr txBox="1"/>
          <p:nvPr/>
        </p:nvSpPr>
        <p:spPr>
          <a:xfrm>
            <a:off x="2974587" y="5123791"/>
            <a:ext cx="187766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ניהול משרד ראשי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ומשהב"ט</a:t>
            </a:r>
            <a:endParaRPr kumimoji="0" lang="he-IL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קרן לוי חמדי</a:t>
            </a:r>
            <a:endParaRPr kumimoji="0" lang="he-IL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מחבר: מרפקי 63">
            <a:extLst>
              <a:ext uri="{FF2B5EF4-FFF2-40B4-BE49-F238E27FC236}">
                <a16:creationId xmlns:a16="http://schemas.microsoft.com/office/drawing/2014/main" id="{6AAA9C4B-3989-40E9-9E1B-6958681F97C5}"/>
              </a:ext>
            </a:extLst>
          </p:cNvPr>
          <p:cNvCxnSpPr>
            <a:cxnSpLocks/>
            <a:stCxn id="48" idx="2"/>
            <a:endCxn id="21" idx="0"/>
          </p:cNvCxnSpPr>
          <p:nvPr/>
        </p:nvCxnSpPr>
        <p:spPr>
          <a:xfrm rot="5400000">
            <a:off x="3417309" y="2646059"/>
            <a:ext cx="2951632" cy="19782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מחבר: מרפקי 64">
            <a:extLst>
              <a:ext uri="{FF2B5EF4-FFF2-40B4-BE49-F238E27FC236}">
                <a16:creationId xmlns:a16="http://schemas.microsoft.com/office/drawing/2014/main" id="{AA7CA710-6BB2-49B4-8CDF-F6E7EF094430}"/>
              </a:ext>
            </a:extLst>
          </p:cNvPr>
          <p:cNvCxnSpPr>
            <a:cxnSpLocks/>
            <a:stCxn id="48" idx="2"/>
            <a:endCxn id="20" idx="0"/>
          </p:cNvCxnSpPr>
          <p:nvPr/>
        </p:nvCxnSpPr>
        <p:spPr>
          <a:xfrm rot="16200000" flipH="1">
            <a:off x="4403566" y="3638009"/>
            <a:ext cx="2957496" cy="17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מחבר: מרפקי 65">
            <a:extLst>
              <a:ext uri="{FF2B5EF4-FFF2-40B4-BE49-F238E27FC236}">
                <a16:creationId xmlns:a16="http://schemas.microsoft.com/office/drawing/2014/main" id="{430E00BF-9372-4551-BF6C-879976128E75}"/>
              </a:ext>
            </a:extLst>
          </p:cNvPr>
          <p:cNvCxnSpPr>
            <a:cxnSpLocks/>
            <a:stCxn id="48" idx="2"/>
            <a:endCxn id="19" idx="0"/>
          </p:cNvCxnSpPr>
          <p:nvPr/>
        </p:nvCxnSpPr>
        <p:spPr>
          <a:xfrm rot="16200000" flipH="1">
            <a:off x="6371693" y="1669883"/>
            <a:ext cx="2954568" cy="39334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מלבן מעוגל 20">
            <a:extLst>
              <a:ext uri="{FF2B5EF4-FFF2-40B4-BE49-F238E27FC236}">
                <a16:creationId xmlns:a16="http://schemas.microsoft.com/office/drawing/2014/main" id="{7582F8FD-F5B1-40D0-81DB-5A23C1B60E0B}"/>
              </a:ext>
            </a:extLst>
          </p:cNvPr>
          <p:cNvSpPr/>
          <p:nvPr/>
        </p:nvSpPr>
        <p:spPr>
          <a:xfrm>
            <a:off x="1151909" y="5118531"/>
            <a:ext cx="1644455" cy="11405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מחבר: מרפקי 26">
            <a:extLst>
              <a:ext uri="{FF2B5EF4-FFF2-40B4-BE49-F238E27FC236}">
                <a16:creationId xmlns:a16="http://schemas.microsoft.com/office/drawing/2014/main" id="{CD1D203E-5417-4503-B36C-845BFA60DE00}"/>
              </a:ext>
            </a:extLst>
          </p:cNvPr>
          <p:cNvCxnSpPr>
            <a:cxnSpLocks/>
            <a:stCxn id="48" idx="2"/>
            <a:endCxn id="22" idx="0"/>
          </p:cNvCxnSpPr>
          <p:nvPr/>
        </p:nvCxnSpPr>
        <p:spPr>
          <a:xfrm rot="5400000">
            <a:off x="2448591" y="1684893"/>
            <a:ext cx="2959184" cy="39080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105">
            <a:extLst>
              <a:ext uri="{FF2B5EF4-FFF2-40B4-BE49-F238E27FC236}">
                <a16:creationId xmlns:a16="http://schemas.microsoft.com/office/drawing/2014/main" id="{AC02AB0C-4804-44E4-B0A8-E142B943FC64}"/>
              </a:ext>
            </a:extLst>
          </p:cNvPr>
          <p:cNvSpPr txBox="1"/>
          <p:nvPr/>
        </p:nvSpPr>
        <p:spPr>
          <a:xfrm>
            <a:off x="7006733" y="5112153"/>
            <a:ext cx="16444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הנה"ח לקוחות ושכר עובדים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בתאל</a:t>
            </a:r>
            <a:r>
              <a:rPr kumimoji="0" lang="he-I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יעקובי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5E3DC335-EAC6-4816-9BF1-5C02B143716F}"/>
              </a:ext>
            </a:extLst>
          </p:cNvPr>
          <p:cNvSpPr txBox="1"/>
          <p:nvPr/>
        </p:nvSpPr>
        <p:spPr>
          <a:xfrm>
            <a:off x="1128451" y="5113019"/>
            <a:ext cx="16373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קצין בטיחות </a:t>
            </a:r>
            <a:r>
              <a:rPr kumimoji="0" lang="he-I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אורן </a:t>
            </a:r>
            <a:r>
              <a:rPr kumimoji="0" lang="he-IL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פעאל</a:t>
            </a:r>
            <a:endParaRPr kumimoji="0" lang="he-IL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קצין רכב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אברהם נגר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59B7B34-33AC-4EF6-812E-F05759DE7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560" y="2348894"/>
            <a:ext cx="1664352" cy="1158340"/>
          </a:xfrm>
          <a:prstGeom prst="rect">
            <a:avLst/>
          </a:prstGeom>
        </p:spPr>
      </p:pic>
      <p:cxnSp>
        <p:nvCxnSpPr>
          <p:cNvPr id="41" name="מחבר: מרפקי 40">
            <a:extLst>
              <a:ext uri="{FF2B5EF4-FFF2-40B4-BE49-F238E27FC236}">
                <a16:creationId xmlns:a16="http://schemas.microsoft.com/office/drawing/2014/main" id="{F416745F-75FC-40F1-9EB9-507F36E1A4BB}"/>
              </a:ext>
            </a:extLst>
          </p:cNvPr>
          <p:cNvCxnSpPr>
            <a:cxnSpLocks/>
          </p:cNvCxnSpPr>
          <p:nvPr/>
        </p:nvCxnSpPr>
        <p:spPr>
          <a:xfrm rot="5400000">
            <a:off x="7088061" y="4385781"/>
            <a:ext cx="1465478" cy="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28D572AA-C43C-43FA-B3AB-0D16D9B60991}"/>
              </a:ext>
            </a:extLst>
          </p:cNvPr>
          <p:cNvSpPr txBox="1"/>
          <p:nvPr/>
        </p:nvSpPr>
        <p:spPr>
          <a:xfrm>
            <a:off x="3205817" y="2565366"/>
            <a:ext cx="1637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מנהל תפעול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he-I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ציון שמש</a:t>
            </a:r>
          </a:p>
        </p:txBody>
      </p:sp>
      <p:cxnSp>
        <p:nvCxnSpPr>
          <p:cNvPr id="56" name="מחבר: מרפקי 55">
            <a:extLst>
              <a:ext uri="{FF2B5EF4-FFF2-40B4-BE49-F238E27FC236}">
                <a16:creationId xmlns:a16="http://schemas.microsoft.com/office/drawing/2014/main" id="{7632059D-D03B-4329-BEEA-76C027607381}"/>
              </a:ext>
            </a:extLst>
          </p:cNvPr>
          <p:cNvCxnSpPr>
            <a:cxnSpLocks/>
          </p:cNvCxnSpPr>
          <p:nvPr/>
        </p:nvCxnSpPr>
        <p:spPr>
          <a:xfrm rot="10800000">
            <a:off x="4839798" y="2922628"/>
            <a:ext cx="1024498" cy="12700"/>
          </a:xfrm>
          <a:prstGeom prst="bentConnector3">
            <a:avLst>
              <a:gd name="adj1" fmla="val -37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5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744" y="942799"/>
            <a:ext cx="10880355" cy="53071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b="1" dirty="0" smtClean="0">
                <a:latin typeface="David" panose="020E0502060401010101" pitchFamily="34" charset="-79"/>
                <a:cs typeface="+mj-cs"/>
              </a:rPr>
              <a:t>שנת הקמה 2012 ומאז גדלה ומתפתחת הן במספר כלי הרכב והן במגוון לקוחותינו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b="1" dirty="0" smtClean="0">
                <a:latin typeface="David" panose="020E0502060401010101" pitchFamily="34" charset="-79"/>
                <a:cs typeface="+mj-cs"/>
              </a:rPr>
              <a:t>מטה החברה הינו גוף מצומצם יעיל וגמיש המורכב ממשרד הזמנות ואדמיניסטרציה, משרד סידור בהרכב שלושה סדרנים, הנהלת חשבונות, קצין בטיחות, קצין רכב ומנהל תפעול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b="1" dirty="0" smtClean="0">
                <a:latin typeface="David" panose="020E0502060401010101" pitchFamily="34" charset="-79"/>
                <a:cs typeface="+mj-cs"/>
              </a:rPr>
              <a:t>אנו </a:t>
            </a:r>
            <a:r>
              <a:rPr lang="he-IL" altLang="he-IL" b="1" dirty="0">
                <a:latin typeface="David" panose="020E0502060401010101" pitchFamily="34" charset="-79"/>
                <a:cs typeface="+mj-cs"/>
              </a:rPr>
              <a:t>פועלים בגמישות תפעולית תוך מתן מענה 24/7 לקהל לקוחותינו, החברה מוגדרת שומרת שבת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b="1" dirty="0">
                <a:latin typeface="David" panose="020E0502060401010101" pitchFamily="34" charset="-79"/>
                <a:cs typeface="+mj-cs"/>
              </a:rPr>
              <a:t>החברה מונה סדר גודל של כ- </a:t>
            </a:r>
            <a:r>
              <a:rPr lang="he-IL" altLang="he-IL" b="1" dirty="0" smtClean="0">
                <a:latin typeface="David" panose="020E0502060401010101" pitchFamily="34" charset="-79"/>
                <a:cs typeface="+mj-cs"/>
              </a:rPr>
              <a:t>90 </a:t>
            </a:r>
            <a:r>
              <a:rPr lang="he-IL" altLang="he-IL" b="1" dirty="0">
                <a:latin typeface="David" panose="020E0502060401010101" pitchFamily="34" charset="-79"/>
                <a:cs typeface="+mj-cs"/>
              </a:rPr>
              <a:t>נהגים מקצועיים בעלי גישה </a:t>
            </a:r>
            <a:r>
              <a:rPr lang="he-IL" altLang="he-IL" b="1" dirty="0" err="1">
                <a:latin typeface="David" panose="020E0502060401010101" pitchFamily="34" charset="-79"/>
                <a:cs typeface="+mj-cs"/>
              </a:rPr>
              <a:t>שרותית</a:t>
            </a:r>
            <a:r>
              <a:rPr lang="he-IL" altLang="he-IL" b="1" dirty="0">
                <a:latin typeface="David" panose="020E0502060401010101" pitchFamily="34" charset="-79"/>
                <a:cs typeface="+mj-cs"/>
              </a:rPr>
              <a:t> אשר לנגד עיניהם טובת הלקוח, הבטיחות ואיכות השרות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b="1" dirty="0">
                <a:latin typeface="David" panose="020E0502060401010101" pitchFamily="34" charset="-79"/>
                <a:cs typeface="+mj-cs"/>
              </a:rPr>
              <a:t>בחברה </a:t>
            </a:r>
            <a:r>
              <a:rPr lang="he-IL" altLang="he-IL" b="1" dirty="0" smtClean="0">
                <a:latin typeface="David" panose="020E0502060401010101" pitchFamily="34" charset="-79"/>
                <a:cs typeface="+mj-cs"/>
              </a:rPr>
              <a:t>38 </a:t>
            </a:r>
            <a:r>
              <a:rPr lang="he-IL" altLang="he-IL" b="1" dirty="0">
                <a:latin typeface="David" panose="020E0502060401010101" pitchFamily="34" charset="-79"/>
                <a:cs typeface="+mj-cs"/>
              </a:rPr>
              <a:t>אוטובוסים, </a:t>
            </a:r>
            <a:r>
              <a:rPr lang="he-IL" altLang="he-IL" b="1" dirty="0" smtClean="0">
                <a:latin typeface="David" panose="020E0502060401010101" pitchFamily="34" charset="-79"/>
                <a:cs typeface="+mj-cs"/>
              </a:rPr>
              <a:t>43 </a:t>
            </a:r>
            <a:r>
              <a:rPr lang="he-IL" altLang="he-IL" b="1" dirty="0">
                <a:latin typeface="David" panose="020E0502060401010101" pitchFamily="34" charset="-79"/>
                <a:cs typeface="+mj-cs"/>
              </a:rPr>
              <a:t>מיניבוסים (לרבות מיניבוסים עם מעלונים לנוסעים עם מוגבלויות) ו- </a:t>
            </a:r>
            <a:r>
              <a:rPr lang="he-IL" altLang="he-IL" b="1" dirty="0" smtClean="0">
                <a:latin typeface="David" panose="020E0502060401010101" pitchFamily="34" charset="-79"/>
                <a:cs typeface="+mj-cs"/>
              </a:rPr>
              <a:t>15 </a:t>
            </a:r>
            <a:r>
              <a:rPr lang="he-IL" altLang="he-IL" b="1" dirty="0">
                <a:latin typeface="David" panose="020E0502060401010101" pitchFamily="34" charset="-79"/>
                <a:cs typeface="+mj-cs"/>
              </a:rPr>
              <a:t>טיליות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en-US" b="1" dirty="0">
                <a:latin typeface="David" panose="020E0502060401010101" pitchFamily="34" charset="-79"/>
                <a:cs typeface="+mj-cs"/>
              </a:rPr>
              <a:t>אנו מסיעים מידי יום כ- 2000 תלמידים בהסעות מיוחדות, כולל מלווים בהסעות וכן מגוון היסעים לרבות טיולים, טיילות חינוכית, ויזות צבאיות, תיירות פנים ותיירות חוץ, הסעות פרטיות והסעת עובדים בארגונים שונים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en-US" b="1" dirty="0">
                <a:latin typeface="David" panose="020E0502060401010101" pitchFamily="34" charset="-79"/>
                <a:cs typeface="+mj-cs"/>
              </a:rPr>
              <a:t>אנו פועלים לפי תקן </a:t>
            </a:r>
            <a:r>
              <a:rPr lang="en-US" altLang="en-US" b="1" dirty="0">
                <a:latin typeface="David" panose="020E0502060401010101" pitchFamily="34" charset="-79"/>
                <a:cs typeface="+mj-cs"/>
              </a:rPr>
              <a:t>ISO</a:t>
            </a:r>
            <a:r>
              <a:rPr lang="he-IL" altLang="en-US" b="1" dirty="0">
                <a:latin typeface="David" panose="020E0502060401010101" pitchFamily="34" charset="-79"/>
                <a:cs typeface="+mj-cs"/>
              </a:rPr>
              <a:t> 9301 מערכת ניהול איכות ובטיחות בתעבורה ותקן </a:t>
            </a:r>
            <a:r>
              <a:rPr lang="en-US" altLang="en-US" b="1" dirty="0">
                <a:latin typeface="David" panose="020E0502060401010101" pitchFamily="34" charset="-79"/>
                <a:cs typeface="+mj-cs"/>
              </a:rPr>
              <a:t>ISO</a:t>
            </a:r>
            <a:r>
              <a:rPr lang="he-IL" altLang="en-US" b="1" dirty="0">
                <a:latin typeface="David" panose="020E0502060401010101" pitchFamily="34" charset="-79"/>
                <a:cs typeface="+mj-cs"/>
              </a:rPr>
              <a:t> 9001 מערכת ניהול איכות, כאשר לנגד עיננו איכות השרות ללקוח תוך שמירה על בטיחות וניהול איכותיים 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endParaRPr lang="he-IL" altLang="en-US" b="1" dirty="0">
              <a:latin typeface="David" panose="020E0502060401010101" pitchFamily="34" charset="-79"/>
              <a:cs typeface="+mj-cs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859318" y="183349"/>
            <a:ext cx="6659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he-IL" sz="3600" b="1" u="sng" dirty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תעודת זהות</a:t>
            </a:r>
            <a:endParaRPr lang="en-US" sz="3600" b="1" u="sng" dirty="0">
              <a:ln w="9525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חנן הסעות בירושל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48" y="6337321"/>
            <a:ext cx="2772238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5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6048" y="4682736"/>
            <a:ext cx="8435984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endParaRPr lang="he-IL" sz="1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5400" b="1" dirty="0" smtClean="0">
                <a:latin typeface="David" panose="020E0502060401010101" pitchFamily="34" charset="-79"/>
                <a:cs typeface="+mj-cs"/>
              </a:rPr>
              <a:t>חנן – רק תגיד לאן !</a:t>
            </a:r>
            <a:endParaRPr lang="he-IL" sz="1100" dirty="0">
              <a:latin typeface="David" panose="020E0502060401010101" pitchFamily="34" charset="-79"/>
              <a:cs typeface="+mj-cs"/>
            </a:endParaRPr>
          </a:p>
          <a:p>
            <a:pPr algn="ctr" rtl="1"/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2" descr="חנן הסעות בירושל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48" y="6337321"/>
            <a:ext cx="2772238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2734" y="11561"/>
            <a:ext cx="246982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u="sng" dirty="0">
                <a:ln w="9525">
                  <a:solidFill>
                    <a:schemeClr val="bg1"/>
                  </a:solidFill>
                  <a:prstDash val="solid"/>
                </a:ln>
                <a:latin typeface="David" panose="020E0502060401010101" pitchFamily="34" charset="-79"/>
                <a:cs typeface="+mj-cs"/>
              </a:rPr>
              <a:t>חזון</a:t>
            </a:r>
            <a:endParaRPr lang="he-IL" sz="5400" b="1" u="sng" dirty="0">
              <a:latin typeface="David" panose="020E0502060401010101" pitchFamily="34" charset="-79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581" y="1611835"/>
            <a:ext cx="1028473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 dirty="0">
                <a:latin typeface="David" panose="020E0502060401010101" pitchFamily="34" charset="-79"/>
                <a:cs typeface="+mj-cs"/>
              </a:rPr>
              <a:t>חנן </a:t>
            </a:r>
            <a:r>
              <a:rPr lang="he-IL" sz="3200" b="1" dirty="0" err="1">
                <a:latin typeface="David" panose="020E0502060401010101" pitchFamily="34" charset="-79"/>
                <a:cs typeface="+mj-cs"/>
              </a:rPr>
              <a:t>מסיעי</a:t>
            </a:r>
            <a:r>
              <a:rPr lang="he-IL" sz="3200" b="1" dirty="0">
                <a:latin typeface="David" panose="020E0502060401010101" pitchFamily="34" charset="-79"/>
                <a:cs typeface="+mj-cs"/>
              </a:rPr>
              <a:t> מעלה אדומים תתעצם ותשאף להיות הדומיננטית בתחום </a:t>
            </a:r>
            <a:r>
              <a:rPr lang="he-IL" sz="3200" b="1" dirty="0" err="1">
                <a:latin typeface="David" panose="020E0502060401010101" pitchFamily="34" charset="-79"/>
                <a:cs typeface="+mj-cs"/>
              </a:rPr>
              <a:t>ההסעים</a:t>
            </a:r>
            <a:r>
              <a:rPr lang="he-IL" sz="3200" b="1" dirty="0">
                <a:latin typeface="David" panose="020E0502060401010101" pitchFamily="34" charset="-79"/>
                <a:cs typeface="+mj-cs"/>
              </a:rPr>
              <a:t> הפרטיים באזור. כל לקוח שלנו ייהנה מחוויית נסיעה מהנה ואיכותית תוך שמירה על רמת שרות גבוהה מאד, מקצועיות ובטיחות לאור הקו המנחה אותנו, </a:t>
            </a:r>
            <a:endParaRPr lang="he-IL" sz="3200" b="1" dirty="0" smtClean="0">
              <a:latin typeface="David" panose="020E0502060401010101" pitchFamily="34" charset="-79"/>
              <a:cs typeface="+mj-cs"/>
            </a:endParaRPr>
          </a:p>
          <a:p>
            <a:pPr algn="ctr" rtl="1"/>
            <a:r>
              <a:rPr lang="he-IL" sz="3200" b="1" dirty="0">
                <a:latin typeface="David" panose="020E0502060401010101" pitchFamily="34" charset="-79"/>
                <a:cs typeface="+mj-cs"/>
              </a:rPr>
              <a:t>	</a:t>
            </a:r>
            <a:r>
              <a:rPr lang="he-IL" sz="3600" b="1" dirty="0">
                <a:latin typeface="David" panose="020E0502060401010101" pitchFamily="34" charset="-79"/>
                <a:cs typeface="+mj-cs"/>
              </a:rPr>
              <a:t>מצוינות באיכות בשרות ובזמן !   </a:t>
            </a:r>
          </a:p>
        </p:txBody>
      </p:sp>
    </p:spTree>
    <p:extLst>
      <p:ext uri="{BB962C8B-B14F-4D97-AF65-F5344CB8AC3E}">
        <p14:creationId xmlns:p14="http://schemas.microsoft.com/office/powerpoint/2010/main" val="1203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5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6211" y="126597"/>
            <a:ext cx="9853749" cy="7109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endParaRPr lang="he-IL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he-IL" sz="4000" b="1" u="sng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מטרות החברה</a:t>
            </a:r>
          </a:p>
          <a:p>
            <a:pPr algn="ctr" rtl="1">
              <a:lnSpc>
                <a:spcPct val="150000"/>
              </a:lnSpc>
            </a:pPr>
            <a:endParaRPr lang="he-IL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הענקת חוויית לקוח איכותית ומקצועית בכל סוג של הסעה ולמגוון רחב של לקוחות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מתן פתרון תחבורתי מושלם להסעות לבתי"ס, להסעות למקומות עבודה, לטיולים חד ורב יומיים, לטיילות חינוכית, לתיירות פנים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וחוץ </a:t>
            </a:r>
            <a:r>
              <a:rPr lang="he-I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ולויזות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משהב"ט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ולכל צורך של לקוח בכל סוג של הסעה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בכל הארץ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במחירים הוגנים וברמת שרות גבוהה מאד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מתן מענה מלא לצרכי הלקוח בשיטת "חליפה לפי מידה", קרי תפירת מענה מקצועי ואיכותי לצרכי ההסעה של הלקוח תוך שמירה על כללי הבטיחות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שמירה על רמת כלי תחבורה חדישים, מפנקים, אסתטיים ובטיחותיים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עמידה מושלמת בלוח הזמנים שנקבע, נסיעה בטוחה ונינוחה עם נהגים מקצועיים ובעלי תודעת שרות גבוהה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עבודה בראיית החזון :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חנן – רק תגיד לאן !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בכמות באיכות ובזמן !</a:t>
            </a:r>
          </a:p>
          <a:p>
            <a:pPr rtl="1" fontAlgn="base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חנן הסעות בירושל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48" y="6337321"/>
            <a:ext cx="2772238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5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32531" y="-277029"/>
            <a:ext cx="3695700" cy="3000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4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ציי הרכב שלנו</a:t>
            </a:r>
          </a:p>
          <a:p>
            <a:pPr algn="r" rtl="1" fontAlgn="base"/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fontAlgn="base"/>
            <a:endParaRPr lang="he-IL" sz="14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fontAlgn="base"/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fontAlgn="base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fontAlgn="base"/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fontAlgn="base"/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fontAlgn="base"/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666179056"/>
              </p:ext>
            </p:extLst>
          </p:nvPr>
        </p:nvGraphicFramePr>
        <p:xfrm>
          <a:off x="1260626" y="4090843"/>
          <a:ext cx="3610852" cy="265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47035" y="331088"/>
            <a:ext cx="59879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fontAlgn="base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25148" y="249666"/>
            <a:ext cx="3516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                                                    </a:t>
            </a:r>
          </a:p>
        </p:txBody>
      </p:sp>
      <p:pic>
        <p:nvPicPr>
          <p:cNvPr id="20" name="Picture 2" descr="חנן הסעות בירושלי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48" y="6337321"/>
            <a:ext cx="2772238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דיאגרמה 21"/>
          <p:cNvGraphicFramePr/>
          <p:nvPr>
            <p:extLst>
              <p:ext uri="{D42A27DB-BD31-4B8C-83A1-F6EECF244321}">
                <p14:modId xmlns:p14="http://schemas.microsoft.com/office/powerpoint/2010/main" val="3500025048"/>
              </p:ext>
            </p:extLst>
          </p:nvPr>
        </p:nvGraphicFramePr>
        <p:xfrm>
          <a:off x="-125148" y="1023844"/>
          <a:ext cx="5272184" cy="338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דיאגרמה 17"/>
          <p:cNvGraphicFramePr/>
          <p:nvPr>
            <p:extLst>
              <p:ext uri="{D42A27DB-BD31-4B8C-83A1-F6EECF244321}">
                <p14:modId xmlns:p14="http://schemas.microsoft.com/office/powerpoint/2010/main" val="792540644"/>
              </p:ext>
            </p:extLst>
          </p:nvPr>
        </p:nvGraphicFramePr>
        <p:xfrm>
          <a:off x="-933942" y="142797"/>
          <a:ext cx="5540885" cy="378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770359702"/>
              </p:ext>
            </p:extLst>
          </p:nvPr>
        </p:nvGraphicFramePr>
        <p:xfrm>
          <a:off x="7837566" y="178306"/>
          <a:ext cx="3730614" cy="638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3" name="מלבן 22"/>
          <p:cNvSpPr/>
          <p:nvPr/>
        </p:nvSpPr>
        <p:spPr>
          <a:xfrm>
            <a:off x="3600208" y="845441"/>
            <a:ext cx="4072724" cy="173007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3723826" y="654253"/>
            <a:ext cx="3825489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 fontAlgn="base"/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הסעות </a:t>
            </a:r>
            <a:r>
              <a:rPr lang="en-US" b="1" u="sng" dirty="0">
                <a:latin typeface="David" panose="020E0502060401010101" pitchFamily="34" charset="-79"/>
                <a:cs typeface="David" panose="020E0502060401010101" pitchFamily="34" charset="-79"/>
              </a:rPr>
              <a:t>VIP -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algn="r" rtl="1" fontAlgn="base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מיניבוס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V.I.P 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מסוג מרצדס / פולקסווגן המבטיח חווית נסיעה מפנקת  </a:t>
            </a:r>
          </a:p>
          <a:p>
            <a:pPr algn="r" rtl="1" fontAlgn="base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הכוללת : מערכת שמע איכותית,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WIFI,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כסאות מפנקים ומרווחים ותאורה אישית.</a:t>
            </a:r>
          </a:p>
          <a:p>
            <a:endParaRPr lang="he-IL" dirty="0"/>
          </a:p>
        </p:txBody>
      </p:sp>
      <p:sp>
        <p:nvSpPr>
          <p:cNvPr id="24" name="מלבן 23"/>
          <p:cNvSpPr/>
          <p:nvPr/>
        </p:nvSpPr>
        <p:spPr>
          <a:xfrm>
            <a:off x="3553043" y="2723792"/>
            <a:ext cx="619461" cy="12008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מלבן 26"/>
          <p:cNvSpPr/>
          <p:nvPr/>
        </p:nvSpPr>
        <p:spPr>
          <a:xfrm>
            <a:off x="248880" y="4072532"/>
            <a:ext cx="1470360" cy="51399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כותרת 1"/>
          <p:cNvSpPr>
            <a:spLocks noGrp="1"/>
          </p:cNvSpPr>
          <p:nvPr>
            <p:ph type="title"/>
          </p:nvPr>
        </p:nvSpPr>
        <p:spPr>
          <a:xfrm>
            <a:off x="187320" y="4090841"/>
            <a:ext cx="1635290" cy="2655115"/>
          </a:xfrm>
        </p:spPr>
        <p:txBody>
          <a:bodyPr>
            <a:noAutofit/>
          </a:bodyPr>
          <a:lstStyle/>
          <a:p>
            <a:pPr algn="r"/>
            <a:r>
              <a:rPr lang="he-IL" sz="1400" dirty="0">
                <a:solidFill>
                  <a:schemeClr val="tx1"/>
                </a:solidFill>
              </a:rPr>
              <a:t/>
            </a:r>
            <a:br>
              <a:rPr lang="he-IL" sz="1400" dirty="0">
                <a:solidFill>
                  <a:schemeClr val="tx1"/>
                </a:solidFill>
              </a:rPr>
            </a:br>
            <a:r>
              <a:rPr lang="he-IL" sz="1400" dirty="0">
                <a:solidFill>
                  <a:schemeClr val="tx1"/>
                </a:solidFill>
              </a:rPr>
              <a:t/>
            </a:r>
            <a:br>
              <a:rPr lang="he-IL" sz="1400" dirty="0">
                <a:solidFill>
                  <a:schemeClr val="tx1"/>
                </a:solidFill>
              </a:rPr>
            </a:br>
            <a:r>
              <a:rPr lang="he-IL" sz="1400" dirty="0">
                <a:solidFill>
                  <a:schemeClr val="tx1"/>
                </a:solidFill>
              </a:rPr>
              <a:t/>
            </a:r>
            <a:br>
              <a:rPr lang="he-IL" sz="1400" dirty="0">
                <a:solidFill>
                  <a:schemeClr val="tx1"/>
                </a:solidFill>
              </a:rPr>
            </a:br>
            <a:endParaRPr lang="he-IL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81711900"/>
              </p:ext>
            </p:extLst>
          </p:nvPr>
        </p:nvGraphicFramePr>
        <p:xfrm>
          <a:off x="4384120" y="2474935"/>
          <a:ext cx="3288812" cy="461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9" name="מלבן 18"/>
          <p:cNvSpPr/>
          <p:nvPr/>
        </p:nvSpPr>
        <p:spPr>
          <a:xfrm>
            <a:off x="249888" y="4781398"/>
            <a:ext cx="1470360" cy="191676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" b="23909"/>
          <a:stretch/>
        </p:blipFill>
        <p:spPr>
          <a:xfrm>
            <a:off x="400681" y="4946826"/>
            <a:ext cx="1168774" cy="1546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923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5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2098215" y="625926"/>
            <a:ext cx="11323974" cy="53071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משרד הביטחון – הסכם "המסיע" אשר נחתם בשנת 2021 לחמש שנים 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עירית ירושלים – הסעת חינוך מיוחד. הסכם נחתם בשנת 2021 לשלוש שנים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ש.ב חברה לאבטחת המעברים בין מדינת ישראל לירדן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החברה להגנת הטבע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מוא"ז מטה בנימין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מוא"ז גוש עציון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קופ"ח מאוחדת מרחב </a:t>
            </a:r>
            <a:r>
              <a:rPr lang="he-IL" altLang="he-I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י"ם</a:t>
            </a: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/מעלה אדומים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אולפנת צביה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ישיבה תיכונית צביה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מוסדות תורת חיים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חברות הפקת </a:t>
            </a:r>
            <a:r>
              <a:rPr lang="he-IL" altLang="he-I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ארועים</a:t>
            </a: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(חיבורים, איתן הפקות, </a:t>
            </a:r>
            <a:r>
              <a:rPr lang="he-IL" altLang="he-IL" sz="1400" b="1" smtClean="0">
                <a:latin typeface="Arial" panose="020B0604020202020204" pitchFamily="34" charset="0"/>
                <a:cs typeface="Arial" panose="020B0604020202020204" pitchFamily="34" charset="0"/>
              </a:rPr>
              <a:t>ברזילי ועוד...)</a:t>
            </a:r>
            <a:endParaRPr lang="he-IL" altLang="he-I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תלמוד תורה בית רבן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he-IL" altLang="he-I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נוות ישראל</a:t>
            </a:r>
            <a:endParaRPr lang="he-IL" altLang="he-I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endParaRPr lang="he-IL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26217" y="11341"/>
            <a:ext cx="10470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he-IL" sz="3600" b="1" u="sng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לקוחות מרכזיים</a:t>
            </a:r>
            <a:endParaRPr lang="en-US" sz="3600" b="1" u="sng" dirty="0">
              <a:ln w="9525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חנן הסעות בירושל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48" y="6337321"/>
            <a:ext cx="2772238" cy="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7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יאה">
  <a:themeElements>
    <a:clrScheme name="פיאה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פיאה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3651</TotalTime>
  <Words>504</Words>
  <Application>Microsoft Office PowerPoint</Application>
  <PresentationFormat>מסך רחב</PresentationFormat>
  <Paragraphs>83</Paragraphs>
  <Slides>7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5" baseType="lpstr">
      <vt:lpstr>Arial</vt:lpstr>
      <vt:lpstr>Calibri</vt:lpstr>
      <vt:lpstr>David</vt:lpstr>
      <vt:lpstr>Gisha</vt:lpstr>
      <vt:lpstr>Trebuchet MS</vt:lpstr>
      <vt:lpstr>Wingdings</vt:lpstr>
      <vt:lpstr>Wingdings 3</vt:lpstr>
      <vt:lpstr>פיאה</vt:lpstr>
      <vt:lpstr>מצגת של PowerPoint‏</vt:lpstr>
      <vt:lpstr>עץ מבנה</vt:lpstr>
      <vt:lpstr>מצגת של PowerPoint‏</vt:lpstr>
      <vt:lpstr>מצגת של PowerPoint‏</vt:lpstr>
      <vt:lpstr>מצגת של PowerPoint‏</vt:lpstr>
      <vt:lpstr>  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גל טל מובילים</dc:title>
  <dc:creator>sidor3</dc:creator>
  <cp:lastModifiedBy>Hp</cp:lastModifiedBy>
  <cp:revision>388</cp:revision>
  <cp:lastPrinted>2021-06-24T08:27:52Z</cp:lastPrinted>
  <dcterms:created xsi:type="dcterms:W3CDTF">2016-10-20T12:53:30Z</dcterms:created>
  <dcterms:modified xsi:type="dcterms:W3CDTF">2025-01-06T14:31:14Z</dcterms:modified>
</cp:coreProperties>
</file>